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408" r:id="rId5"/>
    <p:sldId id="458" r:id="rId6"/>
    <p:sldId id="449" r:id="rId7"/>
    <p:sldId id="459" r:id="rId8"/>
    <p:sldId id="460" r:id="rId9"/>
    <p:sldId id="461" r:id="rId10"/>
    <p:sldId id="464" r:id="rId11"/>
    <p:sldId id="455" r:id="rId12"/>
    <p:sldId id="465" r:id="rId13"/>
  </p:sldIdLst>
  <p:sldSz cx="9144000" cy="5143500" type="screen16x9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89586E-9AE2-4E89-BEBE-488BC1574881}">
          <p14:sldIdLst>
            <p14:sldId id="408"/>
            <p14:sldId id="458"/>
            <p14:sldId id="449"/>
            <p14:sldId id="459"/>
            <p14:sldId id="460"/>
            <p14:sldId id="461"/>
            <p14:sldId id="464"/>
            <p14:sldId id="455"/>
          </p14:sldIdLst>
        </p14:section>
        <p14:section name="APPENDIX" id="{19907E42-BDD1-4BFF-A82E-69C24E010B9F}">
          <p14:sldIdLst>
            <p14:sldId id="4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rile Viviana" initials="AV" lastIdx="2" clrIdx="0">
    <p:extLst>
      <p:ext uri="{19B8F6BF-5375-455C-9EA6-DF929625EA0E}">
        <p15:presenceInfo xmlns:p15="http://schemas.microsoft.com/office/powerpoint/2012/main" userId="S-1-5-21-417365229-399659180-1714775081-191137" providerId="AD"/>
      </p:ext>
    </p:extLst>
  </p:cmAuthor>
  <p:cmAuthor id="2" name="Longobardi Simone" initials="LS" lastIdx="9" clrIdx="1">
    <p:extLst>
      <p:ext uri="{19B8F6BF-5375-455C-9EA6-DF929625EA0E}">
        <p15:presenceInfo xmlns:p15="http://schemas.microsoft.com/office/powerpoint/2012/main" userId="S-1-5-21-417365229-399659180-1714775081-252123" providerId="AD"/>
      </p:ext>
    </p:extLst>
  </p:cmAuthor>
  <p:cmAuthor id="3" name="De Val Federica" initials="DVF" lastIdx="16" clrIdx="2">
    <p:extLst>
      <p:ext uri="{19B8F6BF-5375-455C-9EA6-DF929625EA0E}">
        <p15:presenceInfo xmlns:p15="http://schemas.microsoft.com/office/powerpoint/2012/main" userId="S-1-5-21-417365229-399659180-1714775081-1948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CEF"/>
    <a:srgbClr val="E7FFE7"/>
    <a:srgbClr val="FFFAE6"/>
    <a:srgbClr val="DEEBFF"/>
    <a:srgbClr val="A4A3A4"/>
    <a:srgbClr val="15C569"/>
    <a:srgbClr val="1DE77D"/>
    <a:srgbClr val="00C400"/>
    <a:srgbClr val="008000"/>
    <a:srgbClr val="BD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8" autoAdjust="0"/>
    <p:restoredTop sz="93979" autoAdjust="0"/>
  </p:normalViewPr>
  <p:slideViewPr>
    <p:cSldViewPr snapToGrid="0" snapToObjects="1">
      <p:cViewPr varScale="1">
        <p:scale>
          <a:sx n="116" d="100"/>
          <a:sy n="116" d="100"/>
        </p:scale>
        <p:origin x="773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-1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D4E21-AA1D-BE49-8829-DEA10D5CF4C8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8DF2B-E534-A049-A267-F065CD458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890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6D68F-7DBE-1C48-BC1F-E6A07B52C7E0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627C-DB68-9A4D-8B30-F0E92B6BDF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032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21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/>
              <a:t>Titolo approvata e nuove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78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/>
              <a:t>Titolo approvata e nuove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18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/>
              <a:t>Titolo approvata e nuove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417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/>
              <a:t>Titolo approvata e nuove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164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/>
              <a:t>Titolo approvata e nuove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267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/>
              <a:t>Titolo approvata e nuove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911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/>
              <a:t>Titolo approvata e nuove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204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/>
              <a:t>Titolo approvata e nuove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66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CYAN%20BLUE/%3E%20cyan%20blue/16-9/Cyan-Blue-Reply-Gradient_Cyan-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CYAN%20BLUE/%3E%20cyan%20blue/16-9/Cyan-Blue-Reply-Gradient_Cyan-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CYAN%20BLUE/%3E%20cyan%20blue/16-9/Cyan-Blue-Reply-Gradient_Cyan-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CYAN%20BLUE/%3E%20cyan%20blue/16-9/Cyan-Blue-Reply-Gradient_Cyan-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CYAN%20BLUE/%3E%20cyan%20blue/16-9/Cyan-Blue-Reply-Gradient_Cyan-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79"/>
            <a:ext cx="9180512" cy="51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852" y="799311"/>
            <a:ext cx="7585611" cy="2412171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6000" i="0" u="none" kern="1200" cap="all" spc="-100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/>
              <a:t>INSERT YOUR</a:t>
            </a:r>
            <a:br>
              <a:rPr lang="it-IT" dirty="0"/>
            </a:br>
            <a:r>
              <a:rPr lang="it-IT" dirty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852" y="3375892"/>
            <a:ext cx="7585612" cy="328820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627" y="4724534"/>
            <a:ext cx="888026" cy="27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3852" y="1437651"/>
            <a:ext cx="3815268" cy="30372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it-IT" dirty="0"/>
              <a:t>Basic text</a:t>
            </a:r>
          </a:p>
          <a:p>
            <a:pPr lvl="1"/>
            <a:r>
              <a:rPr lang="it-IT" dirty="0"/>
              <a:t>Text in CAPITAL LETTERS</a:t>
            </a:r>
          </a:p>
          <a:p>
            <a:pPr lvl="2"/>
            <a:r>
              <a:rPr lang="it-IT" dirty="0"/>
              <a:t>Basic green text</a:t>
            </a:r>
          </a:p>
          <a:p>
            <a:pPr lvl="3"/>
            <a:r>
              <a:rPr lang="it-IT" dirty="0"/>
              <a:t>First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4"/>
            <a:r>
              <a:rPr lang="it-IT" dirty="0"/>
              <a:t>Second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5"/>
            <a:r>
              <a:rPr lang="it-IT" dirty="0"/>
              <a:t>Third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6"/>
            <a:r>
              <a:rPr lang="it-IT" dirty="0"/>
              <a:t>First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7"/>
            <a:r>
              <a:rPr lang="it-IT" dirty="0"/>
              <a:t>Second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8"/>
            <a:r>
              <a:rPr lang="it-IT" dirty="0"/>
              <a:t>Third </a:t>
            </a:r>
            <a:r>
              <a:rPr lang="it-IT" dirty="0" err="1"/>
              <a:t>numbered</a:t>
            </a:r>
            <a:r>
              <a:rPr lang="it-IT" dirty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6754" y="1437651"/>
            <a:ext cx="3835261" cy="30372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it-IT" dirty="0"/>
              <a:t>Basic text</a:t>
            </a:r>
          </a:p>
          <a:p>
            <a:pPr lvl="1"/>
            <a:r>
              <a:rPr lang="it-IT" dirty="0"/>
              <a:t>Text in CAPITAL LETTERS</a:t>
            </a:r>
          </a:p>
          <a:p>
            <a:pPr lvl="2"/>
            <a:r>
              <a:rPr lang="it-IT" dirty="0"/>
              <a:t>Basic green text</a:t>
            </a:r>
          </a:p>
          <a:p>
            <a:pPr lvl="3"/>
            <a:r>
              <a:rPr lang="it-IT" dirty="0"/>
              <a:t>First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4"/>
            <a:r>
              <a:rPr lang="it-IT" dirty="0"/>
              <a:t>Second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5"/>
            <a:r>
              <a:rPr lang="it-IT" dirty="0"/>
              <a:t>Third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6"/>
            <a:r>
              <a:rPr lang="it-IT" dirty="0"/>
              <a:t>First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7"/>
            <a:r>
              <a:rPr lang="it-IT" dirty="0"/>
              <a:t>Second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8"/>
            <a:r>
              <a:rPr lang="it-IT" dirty="0"/>
              <a:t>Third </a:t>
            </a:r>
            <a:r>
              <a:rPr lang="it-IT" dirty="0" err="1"/>
              <a:t>numbered</a:t>
            </a:r>
            <a:r>
              <a:rPr lang="it-IT" dirty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83" y="4733845"/>
            <a:ext cx="361532" cy="3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9144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1"/>
            <a:ext cx="9144000" cy="2629091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3879632"/>
            <a:ext cx="9144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83" y="4733845"/>
            <a:ext cx="361532" cy="3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21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3853" y="1437651"/>
            <a:ext cx="2994538" cy="30372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it-IT" dirty="0"/>
              <a:t>Basic text</a:t>
            </a:r>
          </a:p>
          <a:p>
            <a:pPr lvl="1"/>
            <a:r>
              <a:rPr lang="it-IT" dirty="0"/>
              <a:t>Text in CAPITAL LETTERS</a:t>
            </a:r>
          </a:p>
          <a:p>
            <a:pPr lvl="2"/>
            <a:r>
              <a:rPr lang="it-IT" dirty="0"/>
              <a:t>Basic green text</a:t>
            </a:r>
          </a:p>
          <a:p>
            <a:pPr lvl="3"/>
            <a:r>
              <a:rPr lang="it-IT" dirty="0"/>
              <a:t>First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4"/>
            <a:r>
              <a:rPr lang="it-IT" dirty="0"/>
              <a:t>Second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5"/>
            <a:r>
              <a:rPr lang="it-IT" dirty="0"/>
              <a:t>Third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6"/>
            <a:r>
              <a:rPr lang="it-IT" dirty="0"/>
              <a:t>First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7"/>
            <a:r>
              <a:rPr lang="it-IT" dirty="0"/>
              <a:t>Second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8"/>
            <a:r>
              <a:rPr lang="it-IT" dirty="0"/>
              <a:t>Third </a:t>
            </a:r>
            <a:r>
              <a:rPr lang="it-IT" dirty="0" err="1"/>
              <a:t>numbered</a:t>
            </a:r>
            <a:r>
              <a:rPr lang="it-IT" dirty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4025590" y="1417013"/>
            <a:ext cx="5118410" cy="3036887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83" y="4733845"/>
            <a:ext cx="361532" cy="3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2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3853" y="1437651"/>
            <a:ext cx="2994538" cy="30372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it-IT" dirty="0"/>
              <a:t>Basic text</a:t>
            </a:r>
          </a:p>
          <a:p>
            <a:pPr lvl="1"/>
            <a:r>
              <a:rPr lang="it-IT" dirty="0"/>
              <a:t>Text in CAPITAL </a:t>
            </a:r>
            <a:r>
              <a:rPr lang="it-IT" dirty="0" err="1"/>
              <a:t>LeTTERS</a:t>
            </a:r>
            <a:endParaRPr lang="it-IT" dirty="0"/>
          </a:p>
          <a:p>
            <a:pPr lvl="2"/>
            <a:r>
              <a:rPr lang="it-IT" dirty="0"/>
              <a:t>Basic green text</a:t>
            </a:r>
          </a:p>
          <a:p>
            <a:pPr lvl="3"/>
            <a:r>
              <a:rPr lang="it-IT" dirty="0"/>
              <a:t>First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4"/>
            <a:r>
              <a:rPr lang="it-IT" dirty="0"/>
              <a:t>Second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5"/>
            <a:r>
              <a:rPr lang="it-IT" dirty="0"/>
              <a:t>Third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6"/>
            <a:r>
              <a:rPr lang="it-IT" dirty="0"/>
              <a:t>First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7"/>
            <a:r>
              <a:rPr lang="it-IT" dirty="0"/>
              <a:t>Second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8"/>
            <a:r>
              <a:rPr lang="it-IT" dirty="0"/>
              <a:t>Third </a:t>
            </a:r>
            <a:r>
              <a:rPr lang="it-IT" dirty="0" err="1"/>
              <a:t>numbered</a:t>
            </a:r>
            <a:r>
              <a:rPr lang="it-IT" dirty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95" y="1496815"/>
            <a:ext cx="5114604" cy="287696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352740" y="2858737"/>
            <a:ext cx="4616786" cy="619319"/>
          </a:xfrm>
        </p:spPr>
        <p:txBody>
          <a:bodyPr anchor="t"/>
          <a:lstStyle>
            <a:lvl1pPr>
              <a:defRPr sz="40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352740" y="1903019"/>
            <a:ext cx="4616786" cy="320156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83" y="4733845"/>
            <a:ext cx="361532" cy="3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3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79"/>
            <a:ext cx="9180512" cy="516403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156023" y="2010229"/>
            <a:ext cx="7003440" cy="1321697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6022" y="3375892"/>
            <a:ext cx="7003441" cy="328820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627" y="4724534"/>
            <a:ext cx="888026" cy="27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tIns="0" rIns="0" anchor="t" anchorCtr="0"/>
          <a:lstStyle>
            <a:lvl1pPr>
              <a:defRPr sz="32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603248" y="1594892"/>
            <a:ext cx="7937501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83" y="4733845"/>
            <a:ext cx="361532" cy="3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79"/>
            <a:ext cx="9180512" cy="5164038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80889" y="1371684"/>
            <a:ext cx="7582223" cy="1631422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/>
              <a:t>SECTION </a:t>
            </a:r>
            <a:br>
              <a:rPr lang="it-IT" dirty="0"/>
            </a:br>
            <a:r>
              <a:rPr lang="it-IT" dirty="0"/>
              <a:t>SLIDE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83" y="4733845"/>
            <a:ext cx="361532" cy="3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79"/>
            <a:ext cx="9180512" cy="5164038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80889" y="1371684"/>
            <a:ext cx="7582223" cy="1631422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/>
              <a:t>STATEMENT </a:t>
            </a:r>
            <a:br>
              <a:rPr lang="de-DE" dirty="0"/>
            </a:br>
            <a:r>
              <a:rPr lang="de-DE" dirty="0"/>
              <a:t>CHART FOR IMPORTANT </a:t>
            </a:r>
            <a:br>
              <a:rPr lang="de-DE" dirty="0"/>
            </a:br>
            <a:r>
              <a:rPr lang="de-DE" dirty="0"/>
              <a:t>POINTS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83" y="4733845"/>
            <a:ext cx="361532" cy="3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0889" y="3823821"/>
            <a:ext cx="7582223" cy="328820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80889" y="1937802"/>
            <a:ext cx="7582223" cy="1267896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TEXT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83" y="4733845"/>
            <a:ext cx="361532" cy="3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7749"/>
            <a:ext cx="9144000" cy="5174110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9144000" cy="516636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0889" y="3823821"/>
            <a:ext cx="7582223" cy="328820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80889" y="1937802"/>
            <a:ext cx="7582223" cy="1267896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TEXT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83" y="4733845"/>
            <a:ext cx="361532" cy="3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5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9144000" cy="5135526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9843"/>
            <a:ext cx="9144000" cy="51434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0889" y="3823821"/>
            <a:ext cx="7582223" cy="328820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80889" y="1937802"/>
            <a:ext cx="7582223" cy="1267896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TEXT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83" y="4733845"/>
            <a:ext cx="361532" cy="3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4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83" y="4733845"/>
            <a:ext cx="361532" cy="3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tIns="0" rIns="0" anchor="t" anchorCtr="0"/>
          <a:lstStyle>
            <a:lvl1pPr>
              <a:defRPr sz="32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573852" y="1401951"/>
            <a:ext cx="7968163" cy="3041814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1700"/>
            </a:lvl6pPr>
            <a:lvl7pPr marL="180000" indent="-180000">
              <a:buClr>
                <a:schemeClr val="tx2"/>
              </a:buClr>
              <a:buAutoNum type="arabicPeriod"/>
              <a:defRPr lang="it-IT" sz="18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1700"/>
            </a:lvl9pPr>
          </a:lstStyle>
          <a:p>
            <a:pPr lvl="0"/>
            <a:r>
              <a:rPr lang="it-IT" dirty="0"/>
              <a:t>Basic text</a:t>
            </a:r>
          </a:p>
          <a:p>
            <a:pPr lvl="1"/>
            <a:r>
              <a:rPr lang="it-IT" dirty="0"/>
              <a:t>Text in CAPITAL </a:t>
            </a:r>
            <a:r>
              <a:rPr lang="it-IT" dirty="0" err="1"/>
              <a:t>LeTTERS</a:t>
            </a:r>
            <a:endParaRPr lang="it-IT" dirty="0"/>
          </a:p>
          <a:p>
            <a:pPr lvl="3"/>
            <a:r>
              <a:rPr lang="it-IT" dirty="0"/>
              <a:t>First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4"/>
            <a:r>
              <a:rPr lang="it-IT" dirty="0"/>
              <a:t>Second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5"/>
            <a:r>
              <a:rPr lang="it-IT" dirty="0"/>
              <a:t>Third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marL="514350" lvl="6" indent="-514350" algn="l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/>
              <a:t>First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7"/>
            <a:r>
              <a:rPr lang="it-IT" dirty="0"/>
              <a:t>Second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8"/>
            <a:r>
              <a:rPr lang="it-IT" dirty="0"/>
              <a:t>Third </a:t>
            </a:r>
            <a:r>
              <a:rPr lang="it-IT" dirty="0" err="1"/>
              <a:t>numbered</a:t>
            </a:r>
            <a:r>
              <a:rPr lang="it-IT" dirty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83" y="4733845"/>
            <a:ext cx="361532" cy="3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4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6782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/>
              <a:t>Basic text</a:t>
            </a:r>
          </a:p>
          <a:p>
            <a:pPr lvl="1"/>
            <a:r>
              <a:rPr lang="it-IT" dirty="0"/>
              <a:t>Text in CAPITAL </a:t>
            </a:r>
            <a:r>
              <a:rPr lang="it-IT" dirty="0" err="1"/>
              <a:t>LeTTERS</a:t>
            </a:r>
            <a:endParaRPr lang="it-IT" dirty="0"/>
          </a:p>
          <a:p>
            <a:pPr lvl="3"/>
            <a:r>
              <a:rPr lang="it-IT" dirty="0"/>
              <a:t>First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4"/>
            <a:r>
              <a:rPr lang="it-IT" dirty="0"/>
              <a:t>Second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5"/>
            <a:r>
              <a:rPr lang="it-IT" dirty="0"/>
              <a:t>Third </a:t>
            </a:r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  <a:p>
            <a:pPr lvl="6"/>
            <a:r>
              <a:rPr lang="it-IT" dirty="0"/>
              <a:t>Fist </a:t>
            </a:r>
            <a:r>
              <a:rPr lang="it-IT" dirty="0" err="1"/>
              <a:t>numbered</a:t>
            </a:r>
            <a:r>
              <a:rPr lang="it-IT"/>
              <a:t> text</a:t>
            </a:r>
            <a:endParaRPr lang="it-IT" dirty="0"/>
          </a:p>
          <a:p>
            <a:pPr lvl="7"/>
            <a:r>
              <a:rPr lang="it-IT" dirty="0"/>
              <a:t>Second </a:t>
            </a:r>
            <a:r>
              <a:rPr lang="it-IT" dirty="0" err="1"/>
              <a:t>numbered</a:t>
            </a:r>
            <a:r>
              <a:rPr lang="it-IT" dirty="0"/>
              <a:t> text</a:t>
            </a:r>
          </a:p>
          <a:p>
            <a:pPr lvl="8"/>
            <a:r>
              <a:rPr lang="it-IT" dirty="0"/>
              <a:t>Third </a:t>
            </a:r>
            <a:r>
              <a:rPr lang="it-IT" dirty="0" err="1"/>
              <a:t>numbered</a:t>
            </a:r>
            <a:r>
              <a:rPr lang="it-IT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1" r:id="rId4"/>
    <p:sldLayoutId id="2147483677" r:id="rId5"/>
    <p:sldLayoutId id="2147483683" r:id="rId6"/>
    <p:sldLayoutId id="2147483684" r:id="rId7"/>
    <p:sldLayoutId id="2147483666" r:id="rId8"/>
    <p:sldLayoutId id="2147483680" r:id="rId9"/>
    <p:sldLayoutId id="2147483664" r:id="rId10"/>
    <p:sldLayoutId id="2147483685" r:id="rId11"/>
    <p:sldLayoutId id="2147483678" r:id="rId12"/>
    <p:sldLayoutId id="2147483679" r:id="rId13"/>
    <p:sldLayoutId id="2147483667" r:id="rId14"/>
    <p:sldLayoutId id="2147483671" r:id="rId15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istituto-besta.it/telemedicina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799311"/>
            <a:ext cx="8913412" cy="2412171"/>
          </a:xfrm>
        </p:spPr>
        <p:txBody>
          <a:bodyPr/>
          <a:lstStyle/>
          <a:p>
            <a:pPr algn="r"/>
            <a:r>
              <a:rPr lang="it-IT" sz="3200" dirty="0" smtClean="0"/>
              <a:t>ticuro: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>Piattaforma telemedicina</a:t>
            </a:r>
            <a:endParaRPr lang="it-IT" sz="3200" dirty="0"/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518776" y="3420830"/>
            <a:ext cx="2394636" cy="3288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sz="1800" b="0" kern="1200" cap="none" baseline="0">
                <a:solidFill>
                  <a:srgbClr val="FFFFFF"/>
                </a:solidFill>
                <a:latin typeface="+mn-lt"/>
                <a:ea typeface="+mn-ea"/>
                <a:cs typeface="Arial Black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18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None/>
              <a:defRPr lang="it-IT" sz="18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it-IT" sz="1600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275121" y="3249720"/>
            <a:ext cx="7585612" cy="328820"/>
          </a:xfrm>
        </p:spPr>
        <p:txBody>
          <a:bodyPr/>
          <a:lstStyle/>
          <a:p>
            <a:pPr algn="r"/>
            <a:r>
              <a:rPr lang="it-IT" dirty="0" smtClean="0"/>
              <a:t>ISTRUZIONE TELEVISITA – VERSIONE PAZIENTE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79" y="4538485"/>
            <a:ext cx="3686735" cy="5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54"/>
          <p:cNvSpPr/>
          <p:nvPr/>
        </p:nvSpPr>
        <p:spPr>
          <a:xfrm>
            <a:off x="0" y="486613"/>
            <a:ext cx="692707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sp>
        <p:nvSpPr>
          <p:cNvPr id="37" name="Titolo 3"/>
          <p:cNvSpPr txBox="1">
            <a:spLocks/>
          </p:cNvSpPr>
          <p:nvPr/>
        </p:nvSpPr>
        <p:spPr>
          <a:xfrm>
            <a:off x="91651" y="6578"/>
            <a:ext cx="6977457" cy="5323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it-IT" sz="1600" b="1" dirty="0"/>
              <a:t>COME </a:t>
            </a:r>
            <a:r>
              <a:rPr lang="it-IT" sz="1600" b="1" dirty="0" smtClean="0"/>
              <a:t>ACCEDERE </a:t>
            </a:r>
            <a:r>
              <a:rPr lang="it-IT" sz="1600" b="1" dirty="0"/>
              <a:t>ALLA PIATTAFORMA DI TELEVISITA</a:t>
            </a:r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grpSp>
        <p:nvGrpSpPr>
          <p:cNvPr id="5" name="Group 4"/>
          <p:cNvGrpSpPr/>
          <p:nvPr/>
        </p:nvGrpSpPr>
        <p:grpSpPr>
          <a:xfrm>
            <a:off x="170814" y="3332630"/>
            <a:ext cx="8802370" cy="992579"/>
            <a:chOff x="170816" y="3247105"/>
            <a:chExt cx="8802370" cy="992579"/>
          </a:xfrm>
          <a:solidFill>
            <a:srgbClr val="FFEFBD"/>
          </a:solidFill>
        </p:grpSpPr>
        <p:sp>
          <p:nvSpPr>
            <p:cNvPr id="4" name="TextBox 3"/>
            <p:cNvSpPr txBox="1"/>
            <p:nvPr/>
          </p:nvSpPr>
          <p:spPr>
            <a:xfrm>
              <a:off x="170816" y="3247105"/>
              <a:ext cx="8802370" cy="992579"/>
            </a:xfrm>
            <a:prstGeom prst="rect">
              <a:avLst/>
            </a:prstGeom>
            <a:solidFill>
              <a:srgbClr val="FFFAE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742950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sz="1300" dirty="0"/>
                <a:t>Ti chiediamo di effettuare il primo accesso alla piattaforma appena ricevi </a:t>
              </a:r>
              <a:r>
                <a:rPr lang="it-IT" sz="1300" dirty="0" smtClean="0"/>
                <a:t>le </a:t>
              </a:r>
              <a:r>
                <a:rPr lang="it-IT" sz="1300" dirty="0"/>
                <a:t>credenziali o comunque almeno il giorno prima dell’appuntamento per la </a:t>
              </a:r>
              <a:r>
                <a:rPr lang="it-IT" sz="1300" dirty="0" smtClean="0"/>
                <a:t>televisita</a:t>
              </a:r>
            </a:p>
            <a:p>
              <a:pPr marL="742950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sz="1300" dirty="0"/>
                <a:t>Nel caso non dovessi ricevere la mail controlla nello SPAM</a:t>
              </a:r>
            </a:p>
          </p:txBody>
        </p:sp>
        <p:pic>
          <p:nvPicPr>
            <p:cNvPr id="3" name="Picture 2" descr="File:Antu dialog-&lt;strong&gt;warning&lt;/strong&gt;.svg - Wikimedia Common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338" y="3253683"/>
              <a:ext cx="360000" cy="360000"/>
            </a:xfrm>
            <a:prstGeom prst="rect">
              <a:avLst/>
            </a:prstGeom>
            <a:solidFill>
              <a:srgbClr val="FFFAE6"/>
            </a:solidFill>
            <a:ln>
              <a:noFill/>
            </a:ln>
          </p:spPr>
        </p:pic>
      </p:grpSp>
      <p:sp>
        <p:nvSpPr>
          <p:cNvPr id="12" name="CasellaDiTesto 11"/>
          <p:cNvSpPr txBox="1"/>
          <p:nvPr/>
        </p:nvSpPr>
        <p:spPr>
          <a:xfrm>
            <a:off x="170816" y="655437"/>
            <a:ext cx="8802369" cy="1746632"/>
          </a:xfrm>
          <a:prstGeom prst="rect">
            <a:avLst/>
          </a:prstGeom>
          <a:solidFill>
            <a:srgbClr val="DEEB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it-IT" sz="1300" dirty="0" smtClean="0"/>
              <a:t>Alla </a:t>
            </a:r>
            <a:r>
              <a:rPr lang="it-IT" sz="1300" dirty="0"/>
              <a:t>prima prenotazione di televisita </a:t>
            </a:r>
            <a:r>
              <a:rPr lang="it-IT" sz="1300" dirty="0" smtClean="0"/>
              <a:t>riceverai una mail ed un SMS ai riferimenti forniti al momento della prenotazione</a:t>
            </a:r>
            <a:endParaRPr lang="it-IT" sz="1300" dirty="0"/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300" dirty="0" smtClean="0"/>
              <a:t>Nella mail troverai </a:t>
            </a:r>
            <a:r>
              <a:rPr lang="it-IT" sz="1300" dirty="0"/>
              <a:t>il </a:t>
            </a:r>
            <a:r>
              <a:rPr lang="it-IT" sz="1300" dirty="0" smtClean="0"/>
              <a:t>link alla piattaforma </a:t>
            </a:r>
            <a:r>
              <a:rPr lang="it-IT" sz="1300" b="1" u="sng" dirty="0">
                <a:solidFill>
                  <a:srgbClr val="0076BF"/>
                </a:solidFill>
              </a:rPr>
              <a:t>https://</a:t>
            </a:r>
            <a:r>
              <a:rPr lang="it-IT" sz="1300" b="1" u="sng" dirty="0" smtClean="0">
                <a:solidFill>
                  <a:srgbClr val="0076BF"/>
                </a:solidFill>
              </a:rPr>
              <a:t>telemedicina-besta.ticuro.io/besta/</a:t>
            </a:r>
            <a:r>
              <a:rPr lang="it-IT" sz="1300" dirty="0" smtClean="0">
                <a:solidFill>
                  <a:srgbClr val="0076BF"/>
                </a:solidFill>
              </a:rPr>
              <a:t> </a:t>
            </a:r>
            <a:r>
              <a:rPr lang="it-IT" sz="1300" dirty="0" smtClean="0"/>
              <a:t>e </a:t>
            </a:r>
            <a:r>
              <a:rPr lang="it-IT" sz="1300" dirty="0"/>
              <a:t>lo </a:t>
            </a:r>
            <a:r>
              <a:rPr lang="it-IT" sz="1300" b="1" dirty="0" smtClean="0"/>
              <a:t>USERNAME </a:t>
            </a:r>
            <a:r>
              <a:rPr lang="it-IT" sz="1300" dirty="0" smtClean="0"/>
              <a:t>(n.cognome)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300" dirty="0" smtClean="0"/>
              <a:t>Nell’SMS </a:t>
            </a:r>
            <a:r>
              <a:rPr lang="it-IT" sz="1300" dirty="0" smtClean="0"/>
              <a:t>troverai </a:t>
            </a:r>
            <a:r>
              <a:rPr lang="it-IT" sz="1300" dirty="0"/>
              <a:t>la </a:t>
            </a:r>
            <a:r>
              <a:rPr lang="it-IT" sz="1300" b="1" dirty="0"/>
              <a:t>PASSWORD</a:t>
            </a:r>
            <a:r>
              <a:rPr lang="it-IT" sz="1300" dirty="0"/>
              <a:t> per il primo </a:t>
            </a:r>
            <a:r>
              <a:rPr lang="it-IT" sz="1300" dirty="0" smtClean="0"/>
              <a:t>accesso</a:t>
            </a:r>
          </a:p>
        </p:txBody>
      </p:sp>
      <p:pic>
        <p:nvPicPr>
          <p:cNvPr id="14" name="Picture 13" descr="File:&lt;strong&gt;Info&lt;/strong&gt; blauw.&lt;strong&gt;png&lt;/strong&gt;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8" y="681230"/>
            <a:ext cx="287677" cy="288000"/>
          </a:xfrm>
          <a:prstGeom prst="rect">
            <a:avLst/>
          </a:prstGeom>
        </p:spPr>
      </p:pic>
      <p:sp>
        <p:nvSpPr>
          <p:cNvPr id="17" name="CasellaDiTesto 11"/>
          <p:cNvSpPr txBox="1"/>
          <p:nvPr/>
        </p:nvSpPr>
        <p:spPr>
          <a:xfrm>
            <a:off x="170815" y="2459020"/>
            <a:ext cx="8802369" cy="355354"/>
          </a:xfrm>
          <a:prstGeom prst="rect">
            <a:avLst/>
          </a:prstGeom>
          <a:solidFill>
            <a:srgbClr val="DEEB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it-IT" sz="1300" dirty="0" smtClean="0"/>
              <a:t>La </a:t>
            </a:r>
            <a:r>
              <a:rPr lang="it-IT" sz="1300" dirty="0"/>
              <a:t>piattaforma si raggiunge andando su internet da PC o tablet</a:t>
            </a:r>
            <a:r>
              <a:rPr lang="it-IT" sz="1300" dirty="0" smtClean="0"/>
              <a:t>.</a:t>
            </a:r>
          </a:p>
        </p:txBody>
      </p:sp>
      <p:pic>
        <p:nvPicPr>
          <p:cNvPr id="18" name="Picture 17" descr="File:&lt;strong&gt;Info&lt;/strong&gt; blauw.&lt;strong&gt;png&lt;/strong&gt;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7" y="2484813"/>
            <a:ext cx="287677" cy="288000"/>
          </a:xfrm>
          <a:prstGeom prst="rect">
            <a:avLst/>
          </a:prstGeom>
        </p:spPr>
      </p:pic>
      <p:sp>
        <p:nvSpPr>
          <p:cNvPr id="19" name="CasellaDiTesto 11"/>
          <p:cNvSpPr txBox="1"/>
          <p:nvPr/>
        </p:nvSpPr>
        <p:spPr>
          <a:xfrm>
            <a:off x="174338" y="2885010"/>
            <a:ext cx="8802369" cy="355354"/>
          </a:xfrm>
          <a:prstGeom prst="rect">
            <a:avLst/>
          </a:prstGeom>
          <a:solidFill>
            <a:srgbClr val="DEEB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it-IT" sz="1300" dirty="0" smtClean="0"/>
              <a:t>Tutto il materiale e il link alla piattaforma </a:t>
            </a:r>
            <a:r>
              <a:rPr lang="en-GB" sz="1300" dirty="0" smtClean="0"/>
              <a:t>è </a:t>
            </a:r>
            <a:r>
              <a:rPr lang="en-GB" sz="1300" dirty="0" err="1" smtClean="0"/>
              <a:t>reperibile</a:t>
            </a:r>
            <a:r>
              <a:rPr lang="en-GB" sz="1300" dirty="0" smtClean="0"/>
              <a:t> al link </a:t>
            </a:r>
            <a:r>
              <a:rPr lang="en-GB" sz="1300" b="1" dirty="0" smtClean="0">
                <a:hlinkClick r:id="rId5"/>
              </a:rPr>
              <a:t>https://istituto-besta.it/telemedicina</a:t>
            </a:r>
            <a:r>
              <a:rPr lang="en-GB" sz="1300" b="1" dirty="0" smtClean="0"/>
              <a:t> </a:t>
            </a:r>
            <a:endParaRPr lang="it-IT" sz="1300" b="1" dirty="0"/>
          </a:p>
        </p:txBody>
      </p:sp>
      <p:pic>
        <p:nvPicPr>
          <p:cNvPr id="20" name="Picture 19" descr="File:&lt;strong&gt;Info&lt;/strong&gt; blauw.&lt;strong&gt;png&lt;/strong&gt;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0" y="2921080"/>
            <a:ext cx="287677" cy="288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79" y="4538485"/>
            <a:ext cx="3686735" cy="5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54"/>
          <p:cNvSpPr/>
          <p:nvPr/>
        </p:nvSpPr>
        <p:spPr>
          <a:xfrm>
            <a:off x="0" y="486613"/>
            <a:ext cx="634817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sp>
        <p:nvSpPr>
          <p:cNvPr id="37" name="Titolo 3"/>
          <p:cNvSpPr txBox="1">
            <a:spLocks/>
          </p:cNvSpPr>
          <p:nvPr/>
        </p:nvSpPr>
        <p:spPr>
          <a:xfrm>
            <a:off x="91651" y="6578"/>
            <a:ext cx="6977457" cy="5323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it-IT" sz="1600" b="1" dirty="0" smtClean="0"/>
              <a:t>PRIMO ACCESSO ALLA PIATTAFORMA DI </a:t>
            </a:r>
            <a:r>
              <a:rPr lang="it-IT" sz="1600" b="1" dirty="0"/>
              <a:t>TELEVISITA</a:t>
            </a:r>
            <a:endParaRPr lang="en-GB" sz="1600" dirty="0"/>
          </a:p>
        </p:txBody>
      </p:sp>
      <p:sp>
        <p:nvSpPr>
          <p:cNvPr id="5" name="Rettangolo 4"/>
          <p:cNvSpPr/>
          <p:nvPr/>
        </p:nvSpPr>
        <p:spPr>
          <a:xfrm>
            <a:off x="174336" y="637078"/>
            <a:ext cx="8786783" cy="4016484"/>
          </a:xfrm>
          <a:prstGeom prst="rect">
            <a:avLst/>
          </a:prstGeom>
          <a:solidFill>
            <a:srgbClr val="E3FCEF"/>
          </a:solidFill>
          <a:ln>
            <a:noFill/>
          </a:ln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300" dirty="0"/>
              <a:t>Apri il browser del tuo PC </a:t>
            </a:r>
            <a:r>
              <a:rPr lang="it-IT" sz="1300" dirty="0" smtClean="0"/>
              <a:t>o tablet e </a:t>
            </a:r>
            <a:r>
              <a:rPr lang="it-IT" sz="1300" dirty="0"/>
              <a:t>inserisci </a:t>
            </a:r>
            <a:r>
              <a:rPr lang="it-IT" sz="1300" dirty="0" smtClean="0"/>
              <a:t>il link ricevuto</a:t>
            </a:r>
            <a:endParaRPr lang="it-IT" sz="1300" dirty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300" dirty="0"/>
              <a:t>Fai </a:t>
            </a:r>
            <a:r>
              <a:rPr lang="it-IT" sz="1300" dirty="0" smtClean="0"/>
              <a:t>un click </a:t>
            </a:r>
            <a:r>
              <a:rPr lang="it-IT" sz="1300" dirty="0"/>
              <a:t>sul pulsante </a:t>
            </a:r>
            <a:r>
              <a:rPr lang="it-IT" sz="1300" b="1" dirty="0" smtClean="0"/>
              <a:t>PAZIENTE/ESTERNO</a:t>
            </a:r>
            <a:endParaRPr lang="it-IT" sz="1300" dirty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300" dirty="0"/>
              <a:t>Inserisci</a:t>
            </a:r>
            <a:r>
              <a:rPr lang="it-IT" sz="1300" dirty="0" smtClean="0"/>
              <a:t> </a:t>
            </a:r>
            <a:r>
              <a:rPr lang="it-IT" sz="1300" dirty="0"/>
              <a:t>la USERNAME e la PASSWORD che hai </a:t>
            </a:r>
            <a:r>
              <a:rPr lang="it-IT" sz="1300" dirty="0" smtClean="0"/>
              <a:t>ricevuto e </a:t>
            </a:r>
            <a:r>
              <a:rPr lang="it-IT" sz="1300" dirty="0"/>
              <a:t>fai un click sul pulsante </a:t>
            </a:r>
            <a:r>
              <a:rPr lang="it-IT" sz="1300" b="1" dirty="0" smtClean="0"/>
              <a:t>ACCEDI</a:t>
            </a:r>
            <a:endParaRPr lang="it-IT" sz="1300" dirty="0"/>
          </a:p>
          <a:p>
            <a:r>
              <a:rPr lang="it-IT" sz="1600" dirty="0"/>
              <a:t> </a:t>
            </a:r>
            <a:endParaRPr lang="it-IT" sz="1600" dirty="0" smtClean="0"/>
          </a:p>
          <a:p>
            <a:endParaRPr lang="it-IT" sz="1600" dirty="0"/>
          </a:p>
          <a:p>
            <a:endParaRPr lang="it-IT" sz="1600" dirty="0" smtClean="0"/>
          </a:p>
          <a:p>
            <a:endParaRPr lang="it-IT" sz="1600" dirty="0"/>
          </a:p>
          <a:p>
            <a:endParaRPr lang="it-IT" sz="1600" dirty="0" smtClean="0"/>
          </a:p>
          <a:p>
            <a:endParaRPr lang="it-IT" sz="1600" dirty="0"/>
          </a:p>
          <a:p>
            <a:endParaRPr lang="it-IT" sz="1600" dirty="0" smtClean="0"/>
          </a:p>
          <a:p>
            <a:endParaRPr lang="it-IT" sz="1600" dirty="0"/>
          </a:p>
          <a:p>
            <a:endParaRPr lang="it-IT" sz="1600" dirty="0" smtClean="0"/>
          </a:p>
          <a:p>
            <a:endParaRPr lang="it-IT" sz="1600" dirty="0"/>
          </a:p>
          <a:p>
            <a:endParaRPr lang="it-IT" sz="1600" dirty="0" smtClean="0"/>
          </a:p>
          <a:p>
            <a:endParaRPr lang="it-IT"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81" y="1873863"/>
            <a:ext cx="1991225" cy="22984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Picture 13" descr="File:White &lt;strong&gt;check&lt;/strong&gt; mark in dark green rounded square.svg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0" y="652056"/>
            <a:ext cx="288000" cy="28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8261" y="3387602"/>
            <a:ext cx="851659" cy="30053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667" y="1787337"/>
            <a:ext cx="1537506" cy="259945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4861695" y="3087067"/>
            <a:ext cx="1435450" cy="60107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79" y="4538485"/>
            <a:ext cx="3686735" cy="5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54"/>
          <p:cNvSpPr/>
          <p:nvPr/>
        </p:nvSpPr>
        <p:spPr>
          <a:xfrm>
            <a:off x="0" y="486613"/>
            <a:ext cx="634817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sp>
        <p:nvSpPr>
          <p:cNvPr id="37" name="Titolo 3"/>
          <p:cNvSpPr txBox="1">
            <a:spLocks/>
          </p:cNvSpPr>
          <p:nvPr/>
        </p:nvSpPr>
        <p:spPr>
          <a:xfrm>
            <a:off x="91651" y="6578"/>
            <a:ext cx="6977457" cy="5323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it-IT" sz="1600" b="1" dirty="0" smtClean="0"/>
              <a:t>Accettazione informativa</a:t>
            </a:r>
            <a:endParaRPr lang="en-GB" sz="1600" dirty="0"/>
          </a:p>
        </p:txBody>
      </p:sp>
      <p:sp>
        <p:nvSpPr>
          <p:cNvPr id="5" name="Rettangolo 4"/>
          <p:cNvSpPr/>
          <p:nvPr/>
        </p:nvSpPr>
        <p:spPr>
          <a:xfrm>
            <a:off x="174336" y="637078"/>
            <a:ext cx="8786783" cy="2000548"/>
          </a:xfrm>
          <a:prstGeom prst="rect">
            <a:avLst/>
          </a:prstGeom>
          <a:solidFill>
            <a:srgbClr val="E3FCEF"/>
          </a:solidFill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it-IT" sz="1600" dirty="0"/>
              <a:t> </a:t>
            </a:r>
            <a:endParaRPr lang="it-IT" sz="1600" dirty="0" smtClean="0"/>
          </a:p>
          <a:p>
            <a:pPr lvl="1"/>
            <a:endParaRPr lang="it-IT" sz="1600" dirty="0"/>
          </a:p>
          <a:p>
            <a:pPr lvl="1"/>
            <a:endParaRPr lang="it-IT" sz="1600" dirty="0" smtClean="0"/>
          </a:p>
          <a:p>
            <a:pPr lvl="1"/>
            <a:endParaRPr lang="it-IT" sz="1600" dirty="0"/>
          </a:p>
          <a:p>
            <a:pPr lvl="1"/>
            <a:endParaRPr lang="it-IT" sz="1600" dirty="0" smtClean="0"/>
          </a:p>
          <a:p>
            <a:pPr lvl="1"/>
            <a:endParaRPr lang="it-IT" sz="1600" dirty="0"/>
          </a:p>
          <a:p>
            <a:pPr lvl="1"/>
            <a:endParaRPr lang="it-IT" sz="1600" dirty="0" smtClean="0"/>
          </a:p>
          <a:p>
            <a:pPr lvl="1"/>
            <a:endParaRPr lang="it-IT" sz="1200" dirty="0" smtClean="0"/>
          </a:p>
        </p:txBody>
      </p:sp>
      <p:pic>
        <p:nvPicPr>
          <p:cNvPr id="14" name="Picture 13" descr="File:White &lt;strong&gt;check&lt;/strong&gt; mark in dark green rounded square.sv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0" y="652056"/>
            <a:ext cx="288000" cy="28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74336" y="637078"/>
            <a:ext cx="8786783" cy="3924151"/>
          </a:xfrm>
          <a:prstGeom prst="rect">
            <a:avLst/>
          </a:prstGeom>
          <a:solidFill>
            <a:srgbClr val="E3FCEF"/>
          </a:solidFill>
          <a:ln>
            <a:noFill/>
          </a:ln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it-IT" sz="1300" dirty="0"/>
              <a:t>Al </a:t>
            </a:r>
            <a:r>
              <a:rPr lang="it-IT" sz="1300" dirty="0" smtClean="0"/>
              <a:t>primo accesso ti verrà richiesto di accettare l’informativa.</a:t>
            </a:r>
            <a:endParaRPr lang="it-IT" sz="13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300" dirty="0" smtClean="0"/>
              <a:t>Fai un click sul pulsante </a:t>
            </a:r>
            <a:r>
              <a:rPr lang="it-IT" sz="1300" b="1" dirty="0" smtClean="0"/>
              <a:t>DOWNLOAD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300" dirty="0" smtClean="0"/>
              <a:t>Leggi il documento scaricato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300" dirty="0"/>
              <a:t>F</a:t>
            </a:r>
            <a:r>
              <a:rPr lang="it-IT" sz="1300" dirty="0" smtClean="0"/>
              <a:t>ai un click sul pulsante </a:t>
            </a:r>
            <a:r>
              <a:rPr lang="it-IT" sz="1300" b="1" dirty="0" smtClean="0"/>
              <a:t>ACCETTA</a:t>
            </a:r>
            <a:r>
              <a:rPr lang="it-IT" sz="1300" dirty="0" smtClean="0"/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3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300" dirty="0" smtClean="0"/>
          </a:p>
          <a:p>
            <a:pPr lvl="1"/>
            <a:r>
              <a:rPr lang="it-IT" sz="1600" dirty="0"/>
              <a:t> </a:t>
            </a:r>
            <a:endParaRPr lang="it-IT" sz="1600" dirty="0" smtClean="0"/>
          </a:p>
          <a:p>
            <a:pPr lvl="1"/>
            <a:endParaRPr lang="it-IT" sz="1600" dirty="0"/>
          </a:p>
          <a:p>
            <a:pPr lvl="1"/>
            <a:endParaRPr lang="it-IT" sz="1600" dirty="0" smtClean="0"/>
          </a:p>
          <a:p>
            <a:pPr lvl="1"/>
            <a:endParaRPr lang="it-IT" sz="1600" dirty="0" smtClean="0"/>
          </a:p>
          <a:p>
            <a:pPr lvl="1"/>
            <a:endParaRPr lang="it-IT" sz="1600" dirty="0"/>
          </a:p>
          <a:p>
            <a:pPr lvl="1"/>
            <a:endParaRPr lang="it-IT" sz="1600" dirty="0" smtClean="0"/>
          </a:p>
          <a:p>
            <a:pPr lvl="1"/>
            <a:endParaRPr lang="en-GB" sz="1200" dirty="0" smtClean="0"/>
          </a:p>
          <a:p>
            <a:pPr lvl="1"/>
            <a:endParaRPr lang="en-GB" sz="1200" dirty="0"/>
          </a:p>
          <a:p>
            <a:pPr lvl="1"/>
            <a:endParaRPr lang="it-IT" sz="12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52" y="1867800"/>
            <a:ext cx="3651854" cy="262160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Rectangle 14"/>
          <p:cNvSpPr/>
          <p:nvPr/>
        </p:nvSpPr>
        <p:spPr>
          <a:xfrm>
            <a:off x="4480560" y="3537554"/>
            <a:ext cx="439362" cy="2076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13" descr="File:White &lt;strong&gt;check&lt;/strong&gt; mark in dark green rounded square.sv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0" y="645394"/>
            <a:ext cx="288000" cy="288000"/>
          </a:xfrm>
          <a:prstGeom prst="rect">
            <a:avLst/>
          </a:prstGeom>
        </p:spPr>
      </p:pic>
      <p:sp>
        <p:nvSpPr>
          <p:cNvPr id="13" name="Rectangle 14"/>
          <p:cNvSpPr/>
          <p:nvPr/>
        </p:nvSpPr>
        <p:spPr>
          <a:xfrm>
            <a:off x="4471898" y="4112864"/>
            <a:ext cx="374422" cy="2076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79" y="4538485"/>
            <a:ext cx="3686735" cy="5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86403" y="652056"/>
            <a:ext cx="8786783" cy="3254737"/>
          </a:xfrm>
          <a:prstGeom prst="rect">
            <a:avLst/>
          </a:prstGeom>
          <a:solidFill>
            <a:srgbClr val="E3FCEF"/>
          </a:solidFill>
          <a:ln>
            <a:noFill/>
          </a:ln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it-IT" sz="1300" dirty="0"/>
              <a:t>Al </a:t>
            </a:r>
            <a:r>
              <a:rPr lang="it-IT" sz="1300" dirty="0" smtClean="0"/>
              <a:t>primo accesso ti verrà richiesto di cambiare password.</a:t>
            </a:r>
            <a:endParaRPr lang="it-IT" sz="13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300" dirty="0" smtClean="0"/>
              <a:t>Inserisci la password ricevuta via mail o SMS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300" dirty="0" smtClean="0"/>
              <a:t>Inserisci la nuova password due volte e fai click su </a:t>
            </a:r>
            <a:r>
              <a:rPr lang="it-IT" sz="1300" b="1" dirty="0" smtClean="0"/>
              <a:t>APPLICA CAMBIAMENTI</a:t>
            </a:r>
            <a:endParaRPr lang="it-IT" sz="1300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3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300" dirty="0" smtClean="0"/>
          </a:p>
          <a:p>
            <a:pPr lvl="1"/>
            <a:r>
              <a:rPr lang="it-IT" sz="1600" dirty="0"/>
              <a:t> </a:t>
            </a:r>
            <a:endParaRPr lang="it-IT" sz="1600" dirty="0" smtClean="0"/>
          </a:p>
          <a:p>
            <a:pPr lvl="1"/>
            <a:endParaRPr lang="it-IT" sz="1600" dirty="0"/>
          </a:p>
          <a:p>
            <a:pPr lvl="1"/>
            <a:endParaRPr lang="it-IT" sz="1600" dirty="0" smtClean="0"/>
          </a:p>
          <a:p>
            <a:pPr lvl="1"/>
            <a:endParaRPr lang="it-IT" sz="1600" dirty="0"/>
          </a:p>
          <a:p>
            <a:pPr lvl="1"/>
            <a:endParaRPr lang="it-IT" sz="1600" dirty="0"/>
          </a:p>
          <a:p>
            <a:pPr lvl="1"/>
            <a:endParaRPr lang="it-IT" sz="1600" dirty="0" smtClean="0"/>
          </a:p>
          <a:p>
            <a:pPr lvl="1"/>
            <a:endParaRPr lang="it-IT" sz="1200" dirty="0" smtClean="0"/>
          </a:p>
        </p:txBody>
      </p:sp>
      <p:sp>
        <p:nvSpPr>
          <p:cNvPr id="55" name="Rettangolo 54"/>
          <p:cNvSpPr/>
          <p:nvPr/>
        </p:nvSpPr>
        <p:spPr>
          <a:xfrm>
            <a:off x="0" y="486613"/>
            <a:ext cx="634817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sp>
        <p:nvSpPr>
          <p:cNvPr id="37" name="Titolo 3"/>
          <p:cNvSpPr txBox="1">
            <a:spLocks/>
          </p:cNvSpPr>
          <p:nvPr/>
        </p:nvSpPr>
        <p:spPr>
          <a:xfrm>
            <a:off x="91651" y="6578"/>
            <a:ext cx="6977457" cy="5323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it-IT" sz="1600" b="1" dirty="0"/>
              <a:t>CAMBIO PASSWORD AL PRIMO ACCESSO </a:t>
            </a:r>
            <a:endParaRPr lang="en-GB" sz="1600" dirty="0"/>
          </a:p>
        </p:txBody>
      </p:sp>
      <p:pic>
        <p:nvPicPr>
          <p:cNvPr id="14" name="Picture 13" descr="File:White &lt;strong&gt;check&lt;/strong&gt; mark in dark green rounded square.sv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0" y="652056"/>
            <a:ext cx="288000" cy="28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6403" y="3906793"/>
            <a:ext cx="8802370" cy="675634"/>
          </a:xfrm>
          <a:prstGeom prst="rect">
            <a:avLst/>
          </a:prstGeom>
          <a:solidFill>
            <a:srgbClr val="FFFA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300" dirty="0" smtClean="0"/>
              <a:t>La nuova password dovrà seguire i criteri indicati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300" dirty="0" smtClean="0"/>
              <a:t>Ricordati di conservare le tue credenziali </a:t>
            </a:r>
            <a:r>
              <a:rPr lang="it-IT" sz="1300" dirty="0"/>
              <a:t>per gli </a:t>
            </a:r>
            <a:r>
              <a:rPr lang="it-IT" sz="1300" dirty="0" smtClean="0"/>
              <a:t>accessi </a:t>
            </a:r>
            <a:r>
              <a:rPr lang="it-IT" sz="1300" dirty="0"/>
              <a:t>successivi</a:t>
            </a:r>
            <a:r>
              <a:rPr lang="it-IT" sz="1300" dirty="0" smtClean="0"/>
              <a:t>.</a:t>
            </a:r>
            <a:endParaRPr lang="it-IT" sz="1300" dirty="0"/>
          </a:p>
        </p:txBody>
      </p:sp>
      <p:pic>
        <p:nvPicPr>
          <p:cNvPr id="18" name="Picture 17" descr="File:Antu dialog-&lt;strong&gt;warning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0" y="4043675"/>
            <a:ext cx="360000" cy="360000"/>
          </a:xfrm>
          <a:prstGeom prst="rect">
            <a:avLst/>
          </a:prstGeom>
          <a:solidFill>
            <a:srgbClr val="FFFAE6"/>
          </a:solidFill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/>
          <a:stretch/>
        </p:blipFill>
        <p:spPr>
          <a:xfrm>
            <a:off x="2948940" y="1667629"/>
            <a:ext cx="3379384" cy="223916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4302182" y="3619620"/>
            <a:ext cx="650818" cy="21249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79" y="4538485"/>
            <a:ext cx="3686735" cy="5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54"/>
          <p:cNvSpPr/>
          <p:nvPr/>
        </p:nvSpPr>
        <p:spPr>
          <a:xfrm>
            <a:off x="0" y="486613"/>
            <a:ext cx="634817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sp>
        <p:nvSpPr>
          <p:cNvPr id="37" name="Titolo 3"/>
          <p:cNvSpPr txBox="1">
            <a:spLocks/>
          </p:cNvSpPr>
          <p:nvPr/>
        </p:nvSpPr>
        <p:spPr>
          <a:xfrm>
            <a:off x="91651" y="6578"/>
            <a:ext cx="6977457" cy="5323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600" b="1" dirty="0" smtClean="0"/>
              <a:t>Come </a:t>
            </a:r>
            <a:r>
              <a:rPr lang="it-IT" sz="1600" b="1" dirty="0" smtClean="0"/>
              <a:t>effettuare</a:t>
            </a:r>
            <a:r>
              <a:rPr lang="en-GB" sz="1600" b="1" dirty="0" smtClean="0"/>
              <a:t> la TELEVISITA</a:t>
            </a:r>
            <a:endParaRPr lang="en-GB" sz="1600" dirty="0"/>
          </a:p>
        </p:txBody>
      </p:sp>
      <p:sp>
        <p:nvSpPr>
          <p:cNvPr id="2" name="Rettangolo 1"/>
          <p:cNvSpPr/>
          <p:nvPr/>
        </p:nvSpPr>
        <p:spPr>
          <a:xfrm>
            <a:off x="170816" y="622081"/>
            <a:ext cx="8782634" cy="3647152"/>
          </a:xfrm>
          <a:prstGeom prst="rect">
            <a:avLst/>
          </a:prstGeom>
          <a:solidFill>
            <a:srgbClr val="E3FCEF"/>
          </a:solidFill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300" dirty="0"/>
              <a:t>Fai click sulla voce </a:t>
            </a:r>
            <a:r>
              <a:rPr lang="it-IT" sz="1300" b="1" dirty="0" smtClean="0"/>
              <a:t>TELEVISITA </a:t>
            </a:r>
            <a:r>
              <a:rPr lang="it-IT" sz="1300" dirty="0" smtClean="0"/>
              <a:t>dal menu laterale </a:t>
            </a:r>
            <a:r>
              <a:rPr lang="it-IT" sz="1300" dirty="0"/>
              <a:t>e aspetta che il medico ti </a:t>
            </a:r>
            <a:r>
              <a:rPr lang="it-IT" sz="1300" dirty="0" smtClean="0"/>
              <a:t>contatti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300" dirty="0" smtClean="0"/>
              <a:t>Appena </a:t>
            </a:r>
            <a:r>
              <a:rPr lang="it-IT" sz="1300" dirty="0"/>
              <a:t>il medico effettuerà la richiesta di videochiamata con te, sentirai un </a:t>
            </a:r>
            <a:r>
              <a:rPr lang="it-IT" sz="1300" dirty="0" smtClean="0"/>
              <a:t>trillo </a:t>
            </a:r>
            <a:r>
              <a:rPr lang="it-IT" sz="1300" dirty="0"/>
              <a:t>e visualizzerai la richiesta di </a:t>
            </a:r>
            <a:r>
              <a:rPr lang="it-IT" sz="1300" dirty="0" smtClean="0"/>
              <a:t>televisita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300" dirty="0"/>
              <a:t>Per accettare la richiesta di televista dovrai cliccare </a:t>
            </a:r>
            <a:r>
              <a:rPr lang="it-IT" sz="1300" dirty="0" smtClean="0"/>
              <a:t>sull’icona </a:t>
            </a:r>
            <a:r>
              <a:rPr lang="it-IT" sz="1300" b="1" dirty="0" smtClean="0"/>
              <a:t>CORNETTA VERDE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endParaRPr lang="en-GB" sz="1400" b="1" dirty="0" smtClean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endParaRPr lang="it-IT" sz="1400" dirty="0"/>
          </a:p>
          <a:p>
            <a:pPr lvl="2">
              <a:lnSpc>
                <a:spcPct val="150000"/>
              </a:lnSpc>
            </a:pPr>
            <a:endParaRPr lang="it-IT" sz="1400" dirty="0" smtClean="0"/>
          </a:p>
          <a:p>
            <a:pPr lvl="2">
              <a:lnSpc>
                <a:spcPct val="150000"/>
              </a:lnSpc>
            </a:pPr>
            <a:endParaRPr lang="it-IT" sz="1400" dirty="0"/>
          </a:p>
          <a:p>
            <a:pPr lvl="2">
              <a:lnSpc>
                <a:spcPct val="150000"/>
              </a:lnSpc>
            </a:pPr>
            <a:endParaRPr lang="en-GB" sz="1400" dirty="0" smtClean="0"/>
          </a:p>
          <a:p>
            <a:pPr lvl="2">
              <a:lnSpc>
                <a:spcPct val="150000"/>
              </a:lnSpc>
            </a:pPr>
            <a:endParaRPr lang="it-IT" sz="1400" dirty="0" smtClean="0"/>
          </a:p>
          <a:p>
            <a:pPr lvl="2">
              <a:lnSpc>
                <a:spcPct val="150000"/>
              </a:lnSpc>
            </a:pPr>
            <a:endParaRPr lang="it-IT" sz="1400" dirty="0"/>
          </a:p>
        </p:txBody>
      </p:sp>
      <p:pic>
        <p:nvPicPr>
          <p:cNvPr id="15" name="Picture 14" descr="File:White &lt;strong&gt;check&lt;/strong&gt; mark in dark green rounded square.sv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0" y="652055"/>
            <a:ext cx="288000" cy="28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0948" y="4259424"/>
            <a:ext cx="8802370" cy="355354"/>
          </a:xfrm>
          <a:prstGeom prst="rect">
            <a:avLst/>
          </a:prstGeom>
          <a:solidFill>
            <a:srgbClr val="FFFA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it-IT" sz="1300" dirty="0" smtClean="0"/>
              <a:t>Accertati di avere l’audio del computer attivo per essere certo di sentire la chiamata </a:t>
            </a:r>
            <a:endParaRPr lang="it-IT" sz="1300" dirty="0"/>
          </a:p>
        </p:txBody>
      </p:sp>
      <p:pic>
        <p:nvPicPr>
          <p:cNvPr id="18" name="Picture 17" descr="File:Antu dialog-&lt;strong&gt;warning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6" y="4269233"/>
            <a:ext cx="360000" cy="360000"/>
          </a:xfrm>
          <a:prstGeom prst="rect">
            <a:avLst/>
          </a:prstGeom>
          <a:solidFill>
            <a:srgbClr val="FFFAE6"/>
          </a:solidFill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941" y="1948877"/>
            <a:ext cx="5479807" cy="224815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756941" y="2327650"/>
            <a:ext cx="833859" cy="33935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3945156" y="3320498"/>
            <a:ext cx="260865" cy="25061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79" y="4538485"/>
            <a:ext cx="3686735" cy="5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1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54"/>
          <p:cNvSpPr/>
          <p:nvPr/>
        </p:nvSpPr>
        <p:spPr>
          <a:xfrm>
            <a:off x="0" y="486613"/>
            <a:ext cx="634817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sp>
        <p:nvSpPr>
          <p:cNvPr id="37" name="Titolo 3"/>
          <p:cNvSpPr txBox="1">
            <a:spLocks/>
          </p:cNvSpPr>
          <p:nvPr/>
        </p:nvSpPr>
        <p:spPr>
          <a:xfrm>
            <a:off x="91651" y="6578"/>
            <a:ext cx="6977457" cy="5323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it-IT" sz="1600" b="1" dirty="0" smtClean="0"/>
              <a:t>ABILITAZIONE MICROFONO E WEBCAM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0816" y="642073"/>
            <a:ext cx="8802370" cy="4039567"/>
          </a:xfrm>
          <a:prstGeom prst="rect">
            <a:avLst/>
          </a:prstGeom>
          <a:solidFill>
            <a:srgbClr val="E3FCE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it-IT" sz="1300" dirty="0"/>
              <a:t>All’avvio della sessione di televisita si aprirà una nuova finestra ed il tuo browser ti chieder</a:t>
            </a:r>
            <a:r>
              <a:rPr lang="en-GB" sz="1300" dirty="0"/>
              <a:t>à</a:t>
            </a:r>
            <a:r>
              <a:rPr lang="it-IT" sz="1300" dirty="0"/>
              <a:t> di </a:t>
            </a:r>
            <a:r>
              <a:rPr lang="it-IT" sz="1300" b="1" dirty="0"/>
              <a:t>ABILITARE IL MICROFONO E LA WEBCAM</a:t>
            </a:r>
            <a:r>
              <a:rPr lang="it-IT" sz="1300" dirty="0"/>
              <a:t>. Per consentire l’uso della webcam e del microfono clicca sul pulsante </a:t>
            </a:r>
            <a:r>
              <a:rPr lang="it-IT" sz="1300" b="1" dirty="0"/>
              <a:t>CONSENTI</a:t>
            </a:r>
            <a:r>
              <a:rPr lang="it-IT" sz="1300" dirty="0" smtClean="0"/>
              <a:t>.</a:t>
            </a:r>
          </a:p>
          <a:p>
            <a:pPr lvl="1">
              <a:lnSpc>
                <a:spcPct val="150000"/>
              </a:lnSpc>
            </a:pPr>
            <a:endParaRPr lang="it-IT" sz="1300" dirty="0"/>
          </a:p>
          <a:p>
            <a:pPr lvl="1">
              <a:lnSpc>
                <a:spcPct val="150000"/>
              </a:lnSpc>
            </a:pPr>
            <a:endParaRPr lang="it-IT" sz="1200" dirty="0" smtClean="0"/>
          </a:p>
          <a:p>
            <a:pPr lvl="1">
              <a:lnSpc>
                <a:spcPct val="150000"/>
              </a:lnSpc>
            </a:pPr>
            <a:endParaRPr lang="en-GB" sz="1300" dirty="0"/>
          </a:p>
          <a:p>
            <a:pPr lvl="1">
              <a:lnSpc>
                <a:spcPct val="150000"/>
              </a:lnSpc>
            </a:pPr>
            <a:endParaRPr lang="en-GB" sz="1300" dirty="0" smtClean="0"/>
          </a:p>
          <a:p>
            <a:pPr lvl="1">
              <a:lnSpc>
                <a:spcPct val="150000"/>
              </a:lnSpc>
            </a:pPr>
            <a:endParaRPr lang="en-GB" sz="1300" dirty="0"/>
          </a:p>
          <a:p>
            <a:pPr lvl="1">
              <a:lnSpc>
                <a:spcPct val="150000"/>
              </a:lnSpc>
            </a:pPr>
            <a:endParaRPr lang="en-GB" sz="1300" dirty="0" smtClean="0"/>
          </a:p>
          <a:p>
            <a:pPr lvl="1">
              <a:lnSpc>
                <a:spcPct val="150000"/>
              </a:lnSpc>
            </a:pPr>
            <a:endParaRPr lang="en-GB" sz="1300" dirty="0" smtClean="0"/>
          </a:p>
          <a:p>
            <a:pPr lvl="1">
              <a:lnSpc>
                <a:spcPct val="150000"/>
              </a:lnSpc>
            </a:pPr>
            <a:endParaRPr lang="en-GB" sz="1300" dirty="0"/>
          </a:p>
          <a:p>
            <a:pPr lvl="1">
              <a:lnSpc>
                <a:spcPct val="150000"/>
              </a:lnSpc>
            </a:pPr>
            <a:endParaRPr lang="en-GB" sz="1300" dirty="0"/>
          </a:p>
          <a:p>
            <a:pPr lvl="1">
              <a:lnSpc>
                <a:spcPct val="150000"/>
              </a:lnSpc>
            </a:pPr>
            <a:endParaRPr lang="en-GB" sz="900" dirty="0"/>
          </a:p>
          <a:p>
            <a:pPr lvl="1">
              <a:lnSpc>
                <a:spcPct val="150000"/>
              </a:lnSpc>
            </a:pPr>
            <a:endParaRPr lang="it-IT" sz="500" dirty="0"/>
          </a:p>
        </p:txBody>
      </p:sp>
      <p:pic>
        <p:nvPicPr>
          <p:cNvPr id="9" name="Picture 8" descr="File:White &lt;strong&gt;check&lt;/strong&gt; mark in dark green rounded square.sv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0" y="652056"/>
            <a:ext cx="288000" cy="288000"/>
          </a:xfrm>
          <a:prstGeom prst="rect">
            <a:avLst/>
          </a:prstGeom>
        </p:spPr>
      </p:pic>
      <p:sp>
        <p:nvSpPr>
          <p:cNvPr id="8" name="TextBox 16"/>
          <p:cNvSpPr txBox="1"/>
          <p:nvPr/>
        </p:nvSpPr>
        <p:spPr>
          <a:xfrm>
            <a:off x="5179230" y="1289904"/>
            <a:ext cx="3793956" cy="3393237"/>
          </a:xfrm>
          <a:prstGeom prst="rect">
            <a:avLst/>
          </a:prstGeom>
          <a:solidFill>
            <a:srgbClr val="FFFA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it-IT" sz="1300" dirty="0" smtClean="0"/>
              <a:t>In caso tu abbia premuto «Non consentire» dovrai:</a:t>
            </a:r>
          </a:p>
          <a:p>
            <a:pPr lvl="3">
              <a:lnSpc>
                <a:spcPct val="150000"/>
              </a:lnSpc>
            </a:pPr>
            <a:r>
              <a:rPr lang="it-IT" sz="1300" dirty="0"/>
              <a:t>C</a:t>
            </a:r>
            <a:r>
              <a:rPr lang="it-IT" sz="1300" dirty="0" smtClean="0"/>
              <a:t>liccare sul pulsante in altro a destra</a:t>
            </a:r>
          </a:p>
          <a:p>
            <a:pPr marL="1714500" lvl="3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300" dirty="0" smtClean="0"/>
              <a:t>Spuntare «Consenti sempre…»</a:t>
            </a:r>
          </a:p>
          <a:p>
            <a:pPr marL="1714500" lvl="3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300" dirty="0" smtClean="0"/>
              <a:t>Cliccare su Fine</a:t>
            </a:r>
          </a:p>
          <a:p>
            <a:pPr marL="1714500" lvl="3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300" dirty="0"/>
              <a:t>C</a:t>
            </a:r>
            <a:r>
              <a:rPr lang="it-IT" sz="1300" dirty="0" smtClean="0"/>
              <a:t>hiudere la chiamata</a:t>
            </a:r>
          </a:p>
          <a:p>
            <a:pPr marL="1714500" lvl="3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300" dirty="0" smtClean="0"/>
              <a:t>Aspettare di essere ricontattato</a:t>
            </a:r>
            <a:endParaRPr lang="it-IT" sz="1300" dirty="0"/>
          </a:p>
          <a:p>
            <a:pPr marL="1714500" lvl="3" indent="-342900">
              <a:lnSpc>
                <a:spcPct val="150000"/>
              </a:lnSpc>
              <a:buFont typeface="+mj-lt"/>
              <a:buAutoNum type="arabicPeriod"/>
            </a:pPr>
            <a:endParaRPr lang="it-IT" sz="1300" dirty="0" smtClean="0"/>
          </a:p>
        </p:txBody>
      </p:sp>
      <p:pic>
        <p:nvPicPr>
          <p:cNvPr id="10" name="Picture 17" descr="File:Antu dialog-&lt;strong&gt;warning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11" y="1297459"/>
            <a:ext cx="360000" cy="360000"/>
          </a:xfrm>
          <a:prstGeom prst="rect">
            <a:avLst/>
          </a:prstGeom>
          <a:solidFill>
            <a:srgbClr val="FFFAE6"/>
          </a:solidFill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/>
          <a:srcRect l="5174"/>
          <a:stretch/>
        </p:blipFill>
        <p:spPr>
          <a:xfrm>
            <a:off x="5238716" y="2015508"/>
            <a:ext cx="1374487" cy="163172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3" name="Rectangle 14"/>
          <p:cNvSpPr/>
          <p:nvPr/>
        </p:nvSpPr>
        <p:spPr>
          <a:xfrm>
            <a:off x="6426955" y="2085231"/>
            <a:ext cx="199011" cy="18601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4"/>
          <p:cNvSpPr/>
          <p:nvPr/>
        </p:nvSpPr>
        <p:spPr>
          <a:xfrm>
            <a:off x="5208815" y="2587970"/>
            <a:ext cx="199011" cy="18601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6145306" y="3371557"/>
            <a:ext cx="467897" cy="25622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6"/>
          <a:srcRect b="4763"/>
          <a:stretch/>
        </p:blipFill>
        <p:spPr>
          <a:xfrm>
            <a:off x="180499" y="1587074"/>
            <a:ext cx="4891462" cy="279889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Rectangle 14"/>
          <p:cNvSpPr/>
          <p:nvPr/>
        </p:nvSpPr>
        <p:spPr>
          <a:xfrm>
            <a:off x="874929" y="2166777"/>
            <a:ext cx="467068" cy="16181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79" y="4538485"/>
            <a:ext cx="3686735" cy="5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0816" y="642073"/>
            <a:ext cx="8802370" cy="3993401"/>
          </a:xfrm>
          <a:prstGeom prst="rect">
            <a:avLst/>
          </a:prstGeom>
          <a:solidFill>
            <a:srgbClr val="E3FCE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300" dirty="0"/>
              <a:t>All’avvio del collegamento audio e video, potrai iniziare la tua visita e </a:t>
            </a:r>
            <a:r>
              <a:rPr lang="it-IT" sz="1300" dirty="0" smtClean="0"/>
              <a:t>scrivere al medico o condividere nuovi documenti cliccando sul pulsante</a:t>
            </a:r>
            <a:r>
              <a:rPr lang="it-IT" sz="1300" dirty="0"/>
              <a:t>	 </a:t>
            </a:r>
            <a:r>
              <a:rPr lang="it-IT" sz="1300" dirty="0" smtClean="0"/>
              <a:t>    in alto a destra. 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300" dirty="0" smtClean="0"/>
              <a:t>Al </a:t>
            </a:r>
            <a:r>
              <a:rPr lang="it-IT" sz="1300" dirty="0"/>
              <a:t>termine della televisita, ti invitiamo a compilare il </a:t>
            </a:r>
            <a:r>
              <a:rPr lang="it-IT" sz="1300" dirty="0" smtClean="0"/>
              <a:t>questionario cliccando </a:t>
            </a:r>
            <a:r>
              <a:rPr lang="it-IT" sz="1300" dirty="0"/>
              <a:t>sul pulsante </a:t>
            </a:r>
            <a:r>
              <a:rPr lang="it-IT" sz="1300" b="1" dirty="0" smtClean="0"/>
              <a:t>QUESTIONARIO ADULTI</a:t>
            </a:r>
            <a:r>
              <a:rPr lang="it-IT" sz="1300" dirty="0" smtClean="0"/>
              <a:t> </a:t>
            </a:r>
            <a:r>
              <a:rPr lang="it-IT" sz="1300" dirty="0"/>
              <a:t>(QUESTIONARIO </a:t>
            </a:r>
            <a:r>
              <a:rPr lang="it-IT" sz="1300" dirty="0" smtClean="0"/>
              <a:t>INFANTILE </a:t>
            </a:r>
            <a:r>
              <a:rPr lang="it-IT" sz="1300" dirty="0"/>
              <a:t>per visite inerenti al Dipartimento di Neuroscienze Pediatriche</a:t>
            </a:r>
            <a:r>
              <a:rPr lang="it-IT" sz="1300" dirty="0" smtClean="0"/>
              <a:t>).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300" dirty="0"/>
          </a:p>
          <a:p>
            <a:pPr lvl="1">
              <a:lnSpc>
                <a:spcPct val="150000"/>
              </a:lnSpc>
            </a:pPr>
            <a:endParaRPr lang="en-GB" sz="1300" dirty="0" smtClean="0"/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300" dirty="0"/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300" dirty="0" smtClean="0"/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300" dirty="0" smtClean="0"/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300" dirty="0"/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300" dirty="0" smtClean="0"/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300" dirty="0"/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300" dirty="0" smtClean="0"/>
          </a:p>
        </p:txBody>
      </p:sp>
      <p:pic>
        <p:nvPicPr>
          <p:cNvPr id="10" name="Picture 9" descr="File:White &lt;strong&gt;check&lt;/strong&gt; mark in dark green rounded square.sv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0" y="652056"/>
            <a:ext cx="288000" cy="288000"/>
          </a:xfrm>
          <a:prstGeom prst="rect">
            <a:avLst/>
          </a:prstGeom>
        </p:spPr>
      </p:pic>
      <p:sp>
        <p:nvSpPr>
          <p:cNvPr id="55" name="Rettangolo 54"/>
          <p:cNvSpPr/>
          <p:nvPr/>
        </p:nvSpPr>
        <p:spPr>
          <a:xfrm>
            <a:off x="0" y="486613"/>
            <a:ext cx="634817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sp>
        <p:nvSpPr>
          <p:cNvPr id="37" name="Titolo 3"/>
          <p:cNvSpPr txBox="1">
            <a:spLocks/>
          </p:cNvSpPr>
          <p:nvPr/>
        </p:nvSpPr>
        <p:spPr>
          <a:xfrm>
            <a:off x="91651" y="6578"/>
            <a:ext cx="6977457" cy="5323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it-IT" sz="1600" b="1" dirty="0" smtClean="0"/>
              <a:t>AVVIO SESSIONE DI TELEVISITA</a:t>
            </a:r>
            <a:endParaRPr lang="en-GB" sz="1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164" y="2036945"/>
            <a:ext cx="6076950" cy="259852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4563943" y="3353488"/>
            <a:ext cx="808157" cy="22029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337" y="1003799"/>
            <a:ext cx="233331" cy="22380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79" y="4538485"/>
            <a:ext cx="3686735" cy="5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0816" y="652056"/>
            <a:ext cx="8802370" cy="3947234"/>
          </a:xfrm>
          <a:prstGeom prst="rect">
            <a:avLst/>
          </a:prstGeom>
          <a:solidFill>
            <a:srgbClr val="E3FCE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it-IT" sz="1300" dirty="0" smtClean="0"/>
              <a:t>Per condividere </a:t>
            </a:r>
            <a:r>
              <a:rPr lang="it-IT" sz="1300" dirty="0"/>
              <a:t>documenti (referti, immagini, video) con il </a:t>
            </a:r>
            <a:r>
              <a:rPr lang="it-IT" sz="1300" dirty="0" smtClean="0"/>
              <a:t>medico specialista fai </a:t>
            </a:r>
            <a:r>
              <a:rPr lang="it-IT" sz="1300" dirty="0"/>
              <a:t>click sulla </a:t>
            </a:r>
            <a:r>
              <a:rPr lang="it-IT" sz="1300" dirty="0" smtClean="0"/>
              <a:t>voce </a:t>
            </a:r>
            <a:r>
              <a:rPr lang="it-IT" sz="1300" b="1" dirty="0" smtClean="0"/>
              <a:t>DOCUMENTI</a:t>
            </a:r>
            <a:r>
              <a:rPr lang="it-IT" sz="1300" dirty="0"/>
              <a:t> </a:t>
            </a:r>
            <a:r>
              <a:rPr lang="it-IT" sz="1300" dirty="0" smtClean="0"/>
              <a:t>dal </a:t>
            </a:r>
            <a:r>
              <a:rPr lang="it-IT" sz="1300" dirty="0"/>
              <a:t>menu laterale. </a:t>
            </a:r>
            <a:r>
              <a:rPr lang="it-IT" sz="1300" dirty="0" smtClean="0"/>
              <a:t>I </a:t>
            </a:r>
            <a:r>
              <a:rPr lang="it-IT" sz="1300" dirty="0"/>
              <a:t>documenti possono essere </a:t>
            </a:r>
            <a:r>
              <a:rPr lang="it-IT" sz="1300" dirty="0" smtClean="0"/>
              <a:t>condivisi prima, durante e dopo la sessione di </a:t>
            </a:r>
            <a:r>
              <a:rPr lang="it-IT" sz="1300" dirty="0" err="1" smtClean="0"/>
              <a:t>televisita</a:t>
            </a:r>
            <a:r>
              <a:rPr lang="it-IT" sz="1300" dirty="0" smtClean="0"/>
              <a:t>.</a:t>
            </a:r>
          </a:p>
          <a:p>
            <a:pPr lvl="1">
              <a:lnSpc>
                <a:spcPct val="150000"/>
              </a:lnSpc>
            </a:pPr>
            <a:endParaRPr lang="it-IT" sz="1300" dirty="0"/>
          </a:p>
          <a:p>
            <a:pPr lvl="1">
              <a:lnSpc>
                <a:spcPct val="150000"/>
              </a:lnSpc>
            </a:pPr>
            <a:endParaRPr lang="it-IT" sz="1300" dirty="0" smtClean="0"/>
          </a:p>
          <a:p>
            <a:pPr lvl="1">
              <a:lnSpc>
                <a:spcPct val="150000"/>
              </a:lnSpc>
            </a:pPr>
            <a:endParaRPr lang="it-IT" sz="1300" dirty="0"/>
          </a:p>
          <a:p>
            <a:pPr marL="800100" lvl="1" indent="-342900">
              <a:lnSpc>
                <a:spcPct val="150000"/>
              </a:lnSpc>
              <a:buAutoNum type="arabicParenR" startAt="3"/>
            </a:pPr>
            <a:endParaRPr lang="it-IT" sz="1300" dirty="0" smtClean="0"/>
          </a:p>
          <a:p>
            <a:pPr marL="800100" lvl="1" indent="-342900">
              <a:lnSpc>
                <a:spcPct val="150000"/>
              </a:lnSpc>
              <a:buAutoNum type="arabicParenR" startAt="3"/>
            </a:pPr>
            <a:endParaRPr lang="it-IT" sz="1300" dirty="0"/>
          </a:p>
          <a:p>
            <a:pPr marL="800100" lvl="1" indent="-342900">
              <a:lnSpc>
                <a:spcPct val="150000"/>
              </a:lnSpc>
              <a:buAutoNum type="arabicParenR" startAt="3"/>
            </a:pPr>
            <a:endParaRPr lang="it-IT" sz="1300" dirty="0" smtClean="0"/>
          </a:p>
          <a:p>
            <a:pPr marL="800100" lvl="1" indent="-342900">
              <a:lnSpc>
                <a:spcPct val="150000"/>
              </a:lnSpc>
              <a:buAutoNum type="arabicParenR" startAt="3"/>
            </a:pPr>
            <a:endParaRPr lang="it-IT" sz="1300" dirty="0"/>
          </a:p>
          <a:p>
            <a:pPr marL="800100" lvl="1" indent="-342900">
              <a:lnSpc>
                <a:spcPct val="150000"/>
              </a:lnSpc>
              <a:buAutoNum type="arabicParenR" startAt="3"/>
            </a:pPr>
            <a:endParaRPr lang="it-IT" sz="1300" dirty="0"/>
          </a:p>
          <a:p>
            <a:pPr lvl="1">
              <a:lnSpc>
                <a:spcPct val="150000"/>
              </a:lnSpc>
            </a:pPr>
            <a:endParaRPr lang="it-IT" sz="800" dirty="0" smtClean="0"/>
          </a:p>
          <a:p>
            <a:pPr lvl="1">
              <a:lnSpc>
                <a:spcPct val="150000"/>
              </a:lnSpc>
            </a:pPr>
            <a:endParaRPr lang="it-IT" sz="300" dirty="0"/>
          </a:p>
          <a:p>
            <a:pPr lvl="1">
              <a:lnSpc>
                <a:spcPct val="150000"/>
              </a:lnSpc>
            </a:pPr>
            <a:r>
              <a:rPr lang="it-IT" sz="1300" dirty="0" smtClean="0"/>
              <a:t>Per </a:t>
            </a:r>
            <a:r>
              <a:rPr lang="it-IT" sz="1300" dirty="0"/>
              <a:t>ulteriori dettagli sulla condivisione dei contenuti consultare la sezione </a:t>
            </a:r>
            <a:r>
              <a:rPr lang="it-IT" sz="1300" dirty="0" smtClean="0"/>
              <a:t>“Gestione Documenti” e la sezione “</a:t>
            </a:r>
            <a:r>
              <a:rPr lang="it-IT" sz="1300" dirty="0" err="1" smtClean="0"/>
              <a:t>Televisita</a:t>
            </a:r>
            <a:r>
              <a:rPr lang="it-IT" sz="1300" dirty="0" smtClean="0"/>
              <a:t>” del </a:t>
            </a:r>
            <a:r>
              <a:rPr lang="it-IT" sz="1300" dirty="0"/>
              <a:t>manuale di </a:t>
            </a:r>
            <a:r>
              <a:rPr lang="it-IT" sz="1300" dirty="0" smtClean="0"/>
              <a:t>approfondimento.</a:t>
            </a:r>
            <a:endParaRPr lang="it-IT" sz="1300" dirty="0"/>
          </a:p>
        </p:txBody>
      </p:sp>
      <p:pic>
        <p:nvPicPr>
          <p:cNvPr id="10" name="Picture 9" descr="File:White &lt;strong&gt;check&lt;/strong&gt; mark in dark green rounded square.sv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0" y="652056"/>
            <a:ext cx="288000" cy="288000"/>
          </a:xfrm>
          <a:prstGeom prst="rect">
            <a:avLst/>
          </a:prstGeom>
        </p:spPr>
      </p:pic>
      <p:sp>
        <p:nvSpPr>
          <p:cNvPr id="55" name="Rettangolo 54"/>
          <p:cNvSpPr/>
          <p:nvPr/>
        </p:nvSpPr>
        <p:spPr>
          <a:xfrm>
            <a:off x="0" y="486613"/>
            <a:ext cx="634817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sp>
        <p:nvSpPr>
          <p:cNvPr id="37" name="Titolo 3"/>
          <p:cNvSpPr txBox="1">
            <a:spLocks/>
          </p:cNvSpPr>
          <p:nvPr/>
        </p:nvSpPr>
        <p:spPr>
          <a:xfrm>
            <a:off x="91651" y="6578"/>
            <a:ext cx="6977457" cy="5323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it-IT" sz="1600" b="1" dirty="0" smtClean="0"/>
              <a:t>Condivisione documenti</a:t>
            </a:r>
            <a:endParaRPr lang="en-GB"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51" y="1396174"/>
            <a:ext cx="7193982" cy="24504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2" name="Rectangle 13"/>
          <p:cNvSpPr/>
          <p:nvPr/>
        </p:nvSpPr>
        <p:spPr>
          <a:xfrm>
            <a:off x="978895" y="1607303"/>
            <a:ext cx="1185186" cy="44249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79" y="4538485"/>
            <a:ext cx="3686735" cy="5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nter Reply PRESENTATION WHITE 16.9">
  <a:themeElements>
    <a:clrScheme name="Impostazioni personalizzate 126">
      <a:dk1>
        <a:srgbClr val="FFFFFF"/>
      </a:dk1>
      <a:lt1>
        <a:srgbClr val="000000"/>
      </a:lt1>
      <a:dk2>
        <a:srgbClr val="053238"/>
      </a:dk2>
      <a:lt2>
        <a:srgbClr val="009EFF"/>
      </a:lt2>
      <a:accent1>
        <a:srgbClr val="4BDCFE"/>
      </a:accent1>
      <a:accent2>
        <a:srgbClr val="009EFF"/>
      </a:accent2>
      <a:accent3>
        <a:srgbClr val="644BF5"/>
      </a:accent3>
      <a:accent4>
        <a:srgbClr val="DE0C48"/>
      </a:accent4>
      <a:accent5>
        <a:srgbClr val="D743EB"/>
      </a:accent5>
      <a:accent6>
        <a:srgbClr val="23CC99"/>
      </a:accent6>
      <a:hlink>
        <a:srgbClr val="16A8BC"/>
      </a:hlink>
      <a:folHlink>
        <a:srgbClr val="84D896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1834D3A5411841876055B3E068AC87" ma:contentTypeVersion="0" ma:contentTypeDescription="Create a new document." ma:contentTypeScope="" ma:versionID="06cd4947b0a7c3889bf148766a81dc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a213fbc5971403e2cd87b9a9410faf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958037-1312-4BFD-8AAD-B176F4AAEFF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B5ADAA4-CBBD-4000-9457-A8466828D4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9470FF9-EB29-48AF-9169-91747A9BC4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Healthy Reply PRESENTATION WHITE 16.9</Template>
  <TotalTime>53939</TotalTime>
  <Words>512</Words>
  <Application>Microsoft Office PowerPoint</Application>
  <PresentationFormat>Presentazione su schermo (16:9)</PresentationFormat>
  <Paragraphs>125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Wingdings</vt:lpstr>
      <vt:lpstr>Santer Reply PRESENTATION WHITE 16.9</vt:lpstr>
      <vt:lpstr>ticuro: Piattaforma telemedicina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</dc:title>
  <dc:subject/>
  <dc:creator>Aprile Viviana</dc:creator>
  <cp:keywords/>
  <dc:description/>
  <cp:lastModifiedBy>Floridia Simona</cp:lastModifiedBy>
  <cp:revision>868</cp:revision>
  <cp:lastPrinted>2020-11-02T09:04:10Z</cp:lastPrinted>
  <dcterms:created xsi:type="dcterms:W3CDTF">2019-05-16T15:17:56Z</dcterms:created>
  <dcterms:modified xsi:type="dcterms:W3CDTF">2021-01-29T10:59:59Z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0x010100351834D3A5411841876055B3E068AC87</vt:lpwstr>
  </property>
</Properties>
</file>